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5341" r:id="rId2"/>
  </p:sldMasterIdLst>
  <p:notesMasterIdLst>
    <p:notesMasterId r:id="rId50"/>
  </p:notesMasterIdLst>
  <p:handoutMasterIdLst>
    <p:handoutMasterId r:id="rId51"/>
  </p:handoutMasterIdLst>
  <p:sldIdLst>
    <p:sldId id="678" r:id="rId3"/>
    <p:sldId id="772" r:id="rId4"/>
    <p:sldId id="773" r:id="rId5"/>
    <p:sldId id="774" r:id="rId6"/>
    <p:sldId id="775" r:id="rId7"/>
    <p:sldId id="776" r:id="rId8"/>
    <p:sldId id="784" r:id="rId9"/>
    <p:sldId id="785" r:id="rId10"/>
    <p:sldId id="786" r:id="rId11"/>
    <p:sldId id="787" r:id="rId12"/>
    <p:sldId id="788" r:id="rId13"/>
    <p:sldId id="789" r:id="rId14"/>
    <p:sldId id="790" r:id="rId15"/>
    <p:sldId id="806" r:id="rId16"/>
    <p:sldId id="807" r:id="rId17"/>
    <p:sldId id="808" r:id="rId18"/>
    <p:sldId id="809" r:id="rId19"/>
    <p:sldId id="810" r:id="rId20"/>
    <p:sldId id="811" r:id="rId21"/>
    <p:sldId id="812" r:id="rId22"/>
    <p:sldId id="813" r:id="rId23"/>
    <p:sldId id="814" r:id="rId24"/>
    <p:sldId id="791" r:id="rId25"/>
    <p:sldId id="777" r:id="rId26"/>
    <p:sldId id="792" r:id="rId27"/>
    <p:sldId id="778" r:id="rId28"/>
    <p:sldId id="793" r:id="rId29"/>
    <p:sldId id="779" r:id="rId30"/>
    <p:sldId id="780" r:id="rId31"/>
    <p:sldId id="781" r:id="rId32"/>
    <p:sldId id="794" r:id="rId33"/>
    <p:sldId id="795" r:id="rId34"/>
    <p:sldId id="782" r:id="rId35"/>
    <p:sldId id="796" r:id="rId36"/>
    <p:sldId id="797" r:id="rId37"/>
    <p:sldId id="798" r:id="rId38"/>
    <p:sldId id="817" r:id="rId39"/>
    <p:sldId id="818" r:id="rId40"/>
    <p:sldId id="799" r:id="rId41"/>
    <p:sldId id="816" r:id="rId42"/>
    <p:sldId id="800" r:id="rId43"/>
    <p:sldId id="801" r:id="rId44"/>
    <p:sldId id="802" r:id="rId45"/>
    <p:sldId id="803" r:id="rId46"/>
    <p:sldId id="804" r:id="rId47"/>
    <p:sldId id="815" r:id="rId48"/>
    <p:sldId id="783" r:id="rId49"/>
  </p:sldIdLst>
  <p:sldSz cx="9144000" cy="5143500" type="screen16x9"/>
  <p:notesSz cx="6796088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FF"/>
    <a:srgbClr val="FF00FF"/>
    <a:srgbClr val="2000CC"/>
    <a:srgbClr val="FF0000"/>
    <a:srgbClr val="009900"/>
    <a:srgbClr val="006600"/>
    <a:srgbClr val="FFCC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52" autoAdjust="0"/>
    <p:restoredTop sz="87516" autoAdjust="0"/>
  </p:normalViewPr>
  <p:slideViewPr>
    <p:cSldViewPr>
      <p:cViewPr varScale="1">
        <p:scale>
          <a:sx n="136" d="100"/>
          <a:sy n="136" d="100"/>
        </p:scale>
        <p:origin x="144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t" anchorCtr="0" compatLnSpc="1">
            <a:prstTxWarp prst="textNoShape">
              <a:avLst/>
            </a:prstTxWarp>
          </a:bodyPr>
          <a:lstStyle>
            <a:lvl1pPr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t" anchorCtr="0" compatLnSpc="1">
            <a:prstTxWarp prst="textNoShape">
              <a:avLst/>
            </a:prstTxWarp>
          </a:bodyPr>
          <a:lstStyle>
            <a:lvl1pPr algn="r"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b" anchorCtr="0" compatLnSpc="1">
            <a:prstTxWarp prst="textNoShape">
              <a:avLst/>
            </a:prstTxWarp>
          </a:bodyPr>
          <a:lstStyle>
            <a:lvl1pPr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b" anchorCtr="0" compatLnSpc="1">
            <a:prstTxWarp prst="textNoShape">
              <a:avLst/>
            </a:prstTxWarp>
          </a:bodyPr>
          <a:lstStyle>
            <a:lvl1pPr algn="r">
              <a:defRPr kumimoji="0" sz="11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0BE661E-4294-410A-87A5-DD56D79726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914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>
            <a:lvl1pPr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>
            <a:lvl1pPr algn="r"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15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71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b" anchorCtr="0" compatLnSpc="1">
            <a:prstTxWarp prst="textNoShape">
              <a:avLst/>
            </a:prstTxWarp>
          </a:bodyPr>
          <a:lstStyle>
            <a:lvl1pPr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b" anchorCtr="0" compatLnSpc="1">
            <a:prstTxWarp prst="textNoShape">
              <a:avLst/>
            </a:prstTxWarp>
          </a:bodyPr>
          <a:lstStyle>
            <a:lvl1pPr algn="r" defTabSz="955731">
              <a:defRPr kumimoji="0"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D5BE7F7-CE23-443B-9D7D-307D652F35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5265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CC6885-E83B-4B2C-837F-F06BC01437E6}" type="slidenum">
              <a:rPr kumimoji="0" lang="en-US" altLang="zh-CN" smtClean="0"/>
              <a:pPr eaLnBrk="1" hangingPunct="1"/>
              <a:t>1</a:t>
            </a:fld>
            <a:endParaRPr kumimoji="0" lang="en-US" altLang="zh-CN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ja-JP" altLang="en-US" smtClean="0">
              <a:latin typeface="MS Gothic" pitchFamily="49" charset="-128"/>
              <a:ea typeface="MS Gothic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89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738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4788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858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59870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4766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074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4692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3425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57144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862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823EF07-7F5B-4F54-8BE4-A40CDD6C4A3E}" type="slidenum">
              <a:rPr kumimoji="0" lang="en-US" altLang="zh-CN" smtClean="0"/>
              <a:pPr eaLnBrk="1" hangingPunct="1"/>
              <a:t>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6942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3785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2588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0484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42665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5371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196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pPr eaLnBrk="1" hangingPunct="1"/>
              <a:t>26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4859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pPr eaLnBrk="1" hangingPunct="1"/>
              <a:t>27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7103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pPr eaLnBrk="1" hangingPunct="1"/>
              <a:t>28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65050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  <a:pPr eaLnBrk="1" hangingPunct="1"/>
              <a:t>29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753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5D20A91-ECB3-4848-AC1D-AFBB3490576B}" type="slidenum">
              <a:rPr kumimoji="0" lang="en-US" altLang="zh-CN" smtClean="0"/>
              <a:pPr eaLnBrk="1" hangingPunct="1"/>
              <a:t>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62749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pPr eaLnBrk="1" hangingPunct="1"/>
              <a:t>30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58562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47373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58090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6283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85701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28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68237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83250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718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0321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65E140E-D9C5-4F26-BA4C-E2A9A9F83CDF}" type="slidenum">
              <a:rPr kumimoji="0" lang="en-US" altLang="zh-CN" smtClean="0"/>
              <a:pPr eaLnBrk="1" hangingPunct="1"/>
              <a:t>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91161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0298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5340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5452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94678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92479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36505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9977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  <a:pPr eaLnBrk="1" hangingPunct="1"/>
              <a:t>47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6215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C59D77F-F636-4B79-B0C9-CC7C3879A5AA}" type="slidenum">
              <a:rPr kumimoji="0" lang="en-US" altLang="zh-CN" smtClean="0"/>
              <a:pPr eaLnBrk="1" hangingPunct="1"/>
              <a:t>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670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1321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059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63252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7910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20"/>
          <p:cNvSpPr/>
          <p:nvPr/>
        </p:nvSpPr>
        <p:spPr>
          <a:xfrm>
            <a:off x="904875" y="2736850"/>
            <a:ext cx="7315200" cy="95885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5" name="正方形/長方形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6" name="正方形/長方形 21"/>
          <p:cNvSpPr/>
          <p:nvPr/>
        </p:nvSpPr>
        <p:spPr>
          <a:xfrm>
            <a:off x="904875" y="2736850"/>
            <a:ext cx="228600" cy="9588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正方形/長方形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 smtClean="0"/>
              <a:t>マスタ サブタイトルの書式設定</a:t>
            </a:r>
            <a:endParaRPr lang="en-US"/>
          </a:p>
        </p:txBody>
      </p:sp>
      <p:sp>
        <p:nvSpPr>
          <p:cNvPr id="10" name="日付プレースホルダ 27"/>
          <p:cNvSpPr>
            <a:spLocks noGrp="1"/>
          </p:cNvSpPr>
          <p:nvPr>
            <p:ph type="dt" sz="half" idx="10"/>
          </p:nvPr>
        </p:nvSpPr>
        <p:spPr>
          <a:xfrm>
            <a:off x="6400800" y="4765675"/>
            <a:ext cx="22860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フッター プレースホルダ 16"/>
          <p:cNvSpPr>
            <a:spLocks noGrp="1"/>
          </p:cNvSpPr>
          <p:nvPr>
            <p:ph type="ftr" sz="quarter" idx="11"/>
          </p:nvPr>
        </p:nvSpPr>
        <p:spPr>
          <a:xfrm>
            <a:off x="2898775" y="4765675"/>
            <a:ext cx="3475038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2" name="スライド番号プレースホルダ 28"/>
          <p:cNvSpPr>
            <a:spLocks noGrp="1"/>
          </p:cNvSpPr>
          <p:nvPr>
            <p:ph type="sldNum" sz="quarter" idx="12"/>
          </p:nvPr>
        </p:nvSpPr>
        <p:spPr>
          <a:xfrm>
            <a:off x="1216025" y="4765675"/>
            <a:ext cx="12192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6B29C-BC0A-4F66-BA22-72EF20642F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8716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08DAB-7FED-433E-A882-0EB679D3E8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3644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コネクタ 6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二等辺三角形 7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6" name="直線コネクタ 8"/>
          <p:cNvSpPr>
            <a:spLocks noChangeShapeType="1"/>
          </p:cNvSpPr>
          <p:nvPr/>
        </p:nvSpPr>
        <p:spPr bwMode="auto">
          <a:xfrm rot="5400000">
            <a:off x="4362450" y="2401888"/>
            <a:ext cx="438785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5DF71-E8B5-4425-9E21-48DBC0E378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79184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4BBD6-77F7-4A11-AB65-50FBD0BCAB81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A10FE-A062-483B-8426-1735F13242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6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81BAC-7F64-4F74-99C7-F422385204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0743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/>
          <p:cNvSpPr/>
          <p:nvPr/>
        </p:nvSpPr>
        <p:spPr>
          <a:xfrm>
            <a:off x="914400" y="2114550"/>
            <a:ext cx="7315200" cy="96043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5" name="正方形/長方形 7"/>
          <p:cNvSpPr/>
          <p:nvPr/>
        </p:nvSpPr>
        <p:spPr>
          <a:xfrm>
            <a:off x="914400" y="2114550"/>
            <a:ext cx="228600" cy="96043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400800" y="4765675"/>
            <a:ext cx="22860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2898775" y="4765675"/>
            <a:ext cx="3475038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069975" y="4765675"/>
            <a:ext cx="1520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C4A2-D47C-401A-9C11-E93984002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225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コンテンツ プレースホルダ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DB0E4-0B0F-4248-9385-FB28E8920D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99845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648201" y="971550"/>
            <a:ext cx="4041775" cy="514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コンテンツ プレースホルダ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3ACF-BEBA-4953-B4E6-AFF08B1EE0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3094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二等辺三角形 5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4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3E14C-1F96-49BD-9BB1-982AA91AD9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7542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コネクタ 4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二等辺三角形 5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4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003C4-9B99-4D1E-A067-ADBD85D206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284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コネクタ 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直線コネクタ 9"/>
          <p:cNvSpPr>
            <a:spLocks noChangeShapeType="1"/>
          </p:cNvSpPr>
          <p:nvPr/>
        </p:nvSpPr>
        <p:spPr bwMode="auto">
          <a:xfrm rot="5400000">
            <a:off x="3915569" y="2493169"/>
            <a:ext cx="452596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二等辺三角形 8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2" name="コンテンツ プレースホルダ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8D064-D66E-4427-BC3A-82FB99BE8D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677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コネクタ 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二等辺三角形 8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正方形/長方形 9"/>
          <p:cNvSpPr/>
          <p:nvPr/>
        </p:nvSpPr>
        <p:spPr>
          <a:xfrm>
            <a:off x="457200" y="374650"/>
            <a:ext cx="182563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7D888-B512-44A9-9168-7FA8678CF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53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21"/>
          <p:cNvSpPr>
            <a:spLocks noGrp="1"/>
          </p:cNvSpPr>
          <p:nvPr>
            <p:ph type="title"/>
          </p:nvPr>
        </p:nvSpPr>
        <p:spPr bwMode="auto"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  <a:endParaRPr lang="en-US" altLang="en-US" smtClean="0"/>
          </a:p>
        </p:txBody>
      </p:sp>
      <p:sp>
        <p:nvSpPr>
          <p:cNvPr id="1027" name="テキスト プレースホルダ 1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zh-CN" smtClean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3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tx2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23" name="スライド番号プレースホルダ 22"/>
          <p:cNvSpPr>
            <a:spLocks noGrp="1"/>
          </p:cNvSpPr>
          <p:nvPr>
            <p:ph type="sldNum" sz="quarter" idx="4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687F5E3-FDCC-42CC-8094-AA34226608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直線コネクタ 2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2" name="直線コネクタ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5" r:id="rId1"/>
    <p:sldLayoutId id="2147485816" r:id="rId2"/>
    <p:sldLayoutId id="2147485817" r:id="rId3"/>
    <p:sldLayoutId id="2147485818" r:id="rId4"/>
    <p:sldLayoutId id="2147485819" r:id="rId5"/>
    <p:sldLayoutId id="2147485820" r:id="rId6"/>
    <p:sldLayoutId id="2147485821" r:id="rId7"/>
    <p:sldLayoutId id="2147485822" r:id="rId8"/>
    <p:sldLayoutId id="2147485823" r:id="rId9"/>
    <p:sldLayoutId id="2147485824" r:id="rId10"/>
    <p:sldLayoutId id="2147485825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宋体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 kern="1200">
          <a:solidFill>
            <a:schemeClr val="tx2"/>
          </a:solidFill>
          <a:latin typeface="+mn-lt"/>
          <a:ea typeface="+mn-ea"/>
          <a:cs typeface="华文新魏" pitchFamily="2" charset="-122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A94543"/>
        </a:buClr>
        <a:buSzPct val="70000"/>
        <a:buFont typeface="Wingdings" pitchFamily="2" charset="2"/>
        <a:buChar char=""/>
        <a:defRPr kumimoji="1" sz="20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AFC03FE-72C0-4AE9-B3FD-6FF443973F3C}" type="datetimeFigureOut">
              <a:rPr lang="zh-CN" altLang="en-US"/>
              <a:pPr>
                <a:defRPr/>
              </a:pPr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AA406DB-E7B6-4550-96A8-4A320FDE9B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ushuhui@nwpu.edu.cn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47.wmf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6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gif"/><Relationship Id="rId11" Type="http://schemas.openxmlformats.org/officeDocument/2006/relationships/image" Target="../media/image75.gif"/><Relationship Id="rId5" Type="http://schemas.openxmlformats.org/officeDocument/2006/relationships/image" Target="../media/image69.gif"/><Relationship Id="rId10" Type="http://schemas.openxmlformats.org/officeDocument/2006/relationships/image" Target="../media/image74.gif"/><Relationship Id="rId4" Type="http://schemas.openxmlformats.org/officeDocument/2006/relationships/image" Target="../media/image68.gif"/><Relationship Id="rId9" Type="http://schemas.openxmlformats.org/officeDocument/2006/relationships/image" Target="../media/image7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163496" y="3000378"/>
            <a:ext cx="6000792" cy="45719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pic>
        <p:nvPicPr>
          <p:cNvPr id="1434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42875"/>
            <a:ext cx="9302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79622.jpg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7260732" y="2500312"/>
            <a:ext cx="1883300" cy="2571750"/>
          </a:xfrm>
          <a:prstGeom prst="rect">
            <a:avLst/>
          </a:prstGeom>
        </p:spPr>
      </p:pic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2627784" y="3131106"/>
            <a:ext cx="37827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66700" algn="ctr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布树辉   </a:t>
            </a:r>
            <a:r>
              <a:rPr lang="en-US" altLang="zh-CN" dirty="0">
                <a:solidFill>
                  <a:srgbClr val="2000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rId5"/>
              </a:rPr>
              <a:t>bushuhui@nwpu.edu.cn</a:t>
            </a:r>
            <a:endParaRPr lang="en-US" altLang="zh-CN" dirty="0">
              <a:solidFill>
                <a:srgbClr val="2000C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266700" algn="ctr">
              <a:defRPr/>
            </a:pPr>
            <a:r>
              <a:rPr lang="en-US" altLang="zh-CN" dirty="0">
                <a:solidFill>
                  <a:srgbClr val="2000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http://www.adv-ci.com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343" name="TextBox 13"/>
          <p:cNvSpPr txBox="1">
            <a:spLocks noChangeArrowheads="1"/>
          </p:cNvSpPr>
          <p:nvPr/>
        </p:nvSpPr>
        <p:spPr bwMode="auto">
          <a:xfrm>
            <a:off x="971600" y="2207924"/>
            <a:ext cx="6643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itchFamily="34" charset="-122"/>
                <a:ea typeface="雅黑宋体" pitchFamily="34" charset="-122"/>
                <a:cs typeface="Arial" pitchFamily="34" charset="0"/>
              </a:rPr>
              <a:t>Convolutional </a:t>
            </a:r>
            <a:r>
              <a:rPr lang="en-US" altLang="zh-CN" sz="3200" b="1" dirty="0" smtClean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itchFamily="34" charset="-122"/>
                <a:ea typeface="雅黑宋体" pitchFamily="34" charset="-122"/>
                <a:cs typeface="Arial" pitchFamily="34" charset="0"/>
              </a:rPr>
              <a:t>Neural Networks</a:t>
            </a:r>
            <a:endParaRPr lang="en-US" altLang="zh-CN" sz="3200" b="1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itchFamily="34" charset="-122"/>
              <a:ea typeface="雅黑宋体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Good representations are hierarchical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95490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6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“Deep” learning: learning hierarchical representations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063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Do we really need deep architecture?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82" y="971674"/>
            <a:ext cx="6455070" cy="404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4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Hierarchical / deep architectures for vision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3980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5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Fully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811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4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52" y="987574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7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74" y="939800"/>
            <a:ext cx="5498976" cy="396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4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64" y="936104"/>
            <a:ext cx="5694478" cy="408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5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39800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4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2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9" name="TextBox 23"/>
          <p:cNvSpPr txBox="1">
            <a:spLocks noChangeArrowheads="1"/>
          </p:cNvSpPr>
          <p:nvPr/>
        </p:nvSpPr>
        <p:spPr bwMode="auto">
          <a:xfrm>
            <a:off x="1357313" y="500063"/>
            <a:ext cx="242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Neural networks</a:t>
            </a:r>
            <a:endParaRPr lang="zh-CN" altLang="en-US"/>
          </a:p>
        </p:txBody>
      </p:sp>
      <p:pic>
        <p:nvPicPr>
          <p:cNvPr id="2255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85737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733800" y="15192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network for vision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347614"/>
            <a:ext cx="71016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 smtClean="0"/>
              <a:t>Scales </a:t>
            </a:r>
            <a:r>
              <a:rPr lang="en-US" altLang="zh-CN" sz="2000" dirty="0" err="1" smtClean="0"/>
              <a:t>quadratically</a:t>
            </a:r>
            <a:r>
              <a:rPr lang="en-US" altLang="zh-CN" sz="2000" dirty="0" smtClean="0"/>
              <a:t> with the size of the input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 smtClean="0"/>
              <a:t>Does not leverage </a:t>
            </a:r>
            <a:r>
              <a:rPr lang="en-US" altLang="zh-CN" sz="2000" dirty="0" err="1" smtClean="0"/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/>
              <a:t>Share the weight across hidden units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zh-CN" sz="2000" dirty="0" smtClean="0">
                <a:solidFill>
                  <a:srgbClr val="FF0000"/>
                </a:solidFill>
              </a:rPr>
              <a:t>convolutional network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7575"/>
            <a:ext cx="5905156" cy="4061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7574"/>
            <a:ext cx="5582672" cy="399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8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7749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Filtering + Nonlinearity + Pooling = 1 stage of a 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15566"/>
            <a:ext cx="6128370" cy="415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8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Convolutional Neural networks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620838"/>
            <a:ext cx="80724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Feature extraction by filtering and pooling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69" y="999666"/>
            <a:ext cx="6891415" cy="409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1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Convolutional Neural networks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253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857375"/>
            <a:ext cx="6086475" cy="14366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Line 12"/>
          <p:cNvSpPr>
            <a:spLocks noChangeShapeType="1"/>
          </p:cNvSpPr>
          <p:nvPr/>
        </p:nvSpPr>
        <p:spPr bwMode="auto">
          <a:xfrm>
            <a:off x="3429000" y="3190875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Text Box 13"/>
          <p:cNvSpPr txBox="1">
            <a:spLocks noChangeArrowheads="1"/>
          </p:cNvSpPr>
          <p:nvPr/>
        </p:nvSpPr>
        <p:spPr bwMode="auto">
          <a:xfrm>
            <a:off x="2071688" y="3500438"/>
            <a:ext cx="2584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00"/>
              <a:t>Feature extraction layer</a:t>
            </a:r>
          </a:p>
          <a:p>
            <a:pPr algn="ctr" eaLnBrk="1" hangingPunct="1"/>
            <a:r>
              <a:rPr lang="en-US" altLang="zh-CN" sz="1400">
                <a:solidFill>
                  <a:srgbClr val="FF0000"/>
                </a:solidFill>
              </a:rPr>
              <a:t>C</a:t>
            </a:r>
            <a:r>
              <a:rPr lang="en-US" altLang="zh-CN" sz="1400"/>
              <a:t>onvolution layer</a:t>
            </a:r>
          </a:p>
        </p:txBody>
      </p:sp>
      <p:sp>
        <p:nvSpPr>
          <p:cNvPr id="22537" name="Text Box 17"/>
          <p:cNvSpPr txBox="1">
            <a:spLocks noChangeArrowheads="1"/>
          </p:cNvSpPr>
          <p:nvPr/>
        </p:nvSpPr>
        <p:spPr bwMode="auto">
          <a:xfrm>
            <a:off x="3071813" y="4143375"/>
            <a:ext cx="274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ko-KR" sz="1400"/>
              <a:t>Shift and distortion invariance or</a:t>
            </a:r>
            <a:endParaRPr lang="en-US" altLang="zh-CN" sz="1400"/>
          </a:p>
          <a:p>
            <a:pPr algn="ctr" eaLnBrk="1" hangingPunct="1"/>
            <a:r>
              <a:rPr lang="en-US" altLang="zh-CN" sz="1400">
                <a:solidFill>
                  <a:srgbClr val="FF0000"/>
                </a:solidFill>
              </a:rPr>
              <a:t>S</a:t>
            </a:r>
            <a:r>
              <a:rPr lang="en-US" altLang="zh-CN" sz="1400"/>
              <a:t>ubsampling layer</a:t>
            </a:r>
          </a:p>
        </p:txBody>
      </p:sp>
      <p:sp>
        <p:nvSpPr>
          <p:cNvPr id="22538" name="Line 18"/>
          <p:cNvSpPr>
            <a:spLocks noChangeShapeType="1"/>
          </p:cNvSpPr>
          <p:nvPr/>
        </p:nvSpPr>
        <p:spPr bwMode="auto">
          <a:xfrm>
            <a:off x="5857875" y="3214688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Text Box 20"/>
          <p:cNvSpPr txBox="1">
            <a:spLocks noChangeArrowheads="1"/>
          </p:cNvSpPr>
          <p:nvPr/>
        </p:nvSpPr>
        <p:spPr bwMode="auto">
          <a:xfrm>
            <a:off x="5715000" y="36433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/>
          </a:p>
        </p:txBody>
      </p:sp>
      <p:sp>
        <p:nvSpPr>
          <p:cNvPr id="22540" name="Text Box 21"/>
          <p:cNvSpPr txBox="1">
            <a:spLocks noChangeArrowheads="1"/>
          </p:cNvSpPr>
          <p:nvPr/>
        </p:nvSpPr>
        <p:spPr bwMode="auto">
          <a:xfrm>
            <a:off x="6572250" y="4276725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S</a:t>
            </a:r>
            <a:endParaRPr lang="en-US" altLang="zh-CN"/>
          </a:p>
        </p:txBody>
      </p:sp>
      <p:sp>
        <p:nvSpPr>
          <p:cNvPr id="22541" name="Line 22"/>
          <p:cNvSpPr>
            <a:spLocks noChangeShapeType="1"/>
          </p:cNvSpPr>
          <p:nvPr/>
        </p:nvSpPr>
        <p:spPr bwMode="auto">
          <a:xfrm flipH="1" flipV="1">
            <a:off x="3009900" y="1449388"/>
            <a:ext cx="419100" cy="765175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Text Box 23"/>
          <p:cNvSpPr txBox="1">
            <a:spLocks noChangeArrowheads="1"/>
          </p:cNvSpPr>
          <p:nvPr/>
        </p:nvSpPr>
        <p:spPr bwMode="auto">
          <a:xfrm>
            <a:off x="1643063" y="1214438"/>
            <a:ext cx="1287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00"/>
              <a:t>Feature maps</a:t>
            </a:r>
          </a:p>
        </p:txBody>
      </p:sp>
      <p:sp>
        <p:nvSpPr>
          <p:cNvPr id="22543" name="Line 24"/>
          <p:cNvSpPr>
            <a:spLocks noChangeShapeType="1"/>
          </p:cNvSpPr>
          <p:nvPr/>
        </p:nvSpPr>
        <p:spPr bwMode="auto">
          <a:xfrm flipH="1" flipV="1">
            <a:off x="3008313" y="1428750"/>
            <a:ext cx="635000" cy="5715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12"/>
          <p:cNvSpPr>
            <a:spLocks noChangeShapeType="1"/>
          </p:cNvSpPr>
          <p:nvPr/>
        </p:nvSpPr>
        <p:spPr bwMode="auto">
          <a:xfrm>
            <a:off x="4572000" y="2976563"/>
            <a:ext cx="0" cy="11668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Line 12"/>
          <p:cNvSpPr>
            <a:spLocks noChangeShapeType="1"/>
          </p:cNvSpPr>
          <p:nvPr/>
        </p:nvSpPr>
        <p:spPr bwMode="auto">
          <a:xfrm>
            <a:off x="6715125" y="3128963"/>
            <a:ext cx="0" cy="11668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143000" y="500063"/>
            <a:ext cx="66437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Network: multi-stage trainable architecture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5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zh-CN" dirty="0" smtClean="0"/>
              <a:t>layer </a:t>
            </a:r>
            <a:r>
              <a:rPr lang="en-US" altLang="zh-CN" dirty="0"/>
              <a:t>or Feature extraction layer</a:t>
            </a:r>
            <a:endParaRPr lang="zh-CN" altLang="en-US" dirty="0"/>
          </a:p>
        </p:txBody>
      </p:sp>
      <p:grpSp>
        <p:nvGrpSpPr>
          <p:cNvPr id="23558" name="Group 80"/>
          <p:cNvGrpSpPr>
            <a:grpSpLocks/>
          </p:cNvGrpSpPr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>
              <a:grpSpLocks/>
            </p:cNvGrpSpPr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</a:p>
          </p:txBody>
        </p:sp>
      </p:grpSp>
      <p:grpSp>
        <p:nvGrpSpPr>
          <p:cNvPr id="23559" name="Group 510"/>
          <p:cNvGrpSpPr>
            <a:grpSpLocks/>
          </p:cNvGrpSpPr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>
              <a:grpSpLocks/>
            </p:cNvGrpSpPr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>
              <a:grpSpLocks/>
            </p:cNvGrpSpPr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>
                <a:grpSpLocks/>
              </p:cNvGrpSpPr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>
                  <a:spLocks/>
                </p:cNvSpPr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>
            <a:grpSpLocks/>
          </p:cNvGrpSpPr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3590" name="Group 235"/>
          <p:cNvGrpSpPr>
            <a:grpSpLocks/>
          </p:cNvGrpSpPr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>
            <a:grpSpLocks/>
          </p:cNvGrpSpPr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>
            <a:grpSpLocks/>
          </p:cNvGrpSpPr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>
            <a:grpSpLocks/>
          </p:cNvGrpSpPr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>
              <a:grpSpLocks/>
            </p:cNvGrpSpPr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>
            <a:grpSpLocks/>
          </p:cNvGrpSpPr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Convolutional layer or Feature extraction layer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TextBox 25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</a:t>
            </a:r>
            <a:r>
              <a:rPr lang="en-US" altLang="zh-CN" dirty="0" err="1" smtClean="0"/>
              <a:t>feedforward</a:t>
            </a:r>
            <a:r>
              <a:rPr lang="en-US" altLang="zh-CN" dirty="0" smtClean="0"/>
              <a:t> </a:t>
            </a:r>
            <a:r>
              <a:rPr lang="en-US" altLang="zh-CN" dirty="0"/>
              <a:t>networks</a:t>
            </a:r>
            <a:endParaRPr lang="zh-CN" altLang="en-US" dirty="0"/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101850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73288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5" grpId="0" animBg="1"/>
      <p:bldP spid="56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Subsampling layer</a:t>
            </a:r>
            <a:endParaRPr lang="zh-CN" altLang="en-US" dirty="0"/>
          </a:p>
        </p:txBody>
      </p:sp>
      <p:grpSp>
        <p:nvGrpSpPr>
          <p:cNvPr id="25606" name="Group 35"/>
          <p:cNvGrpSpPr>
            <a:grpSpLocks/>
          </p:cNvGrpSpPr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>
            <a:grpSpLocks/>
          </p:cNvGrpSpPr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>
              <a:grpSpLocks/>
            </p:cNvGrpSpPr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grpSp>
            <p:nvGrpSpPr>
              <p:cNvPr id="25687" name="Group 315"/>
              <p:cNvGrpSpPr>
                <a:grpSpLocks/>
              </p:cNvGrpSpPr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>
                <a:grpSpLocks/>
              </p:cNvGrpSpPr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>
                <a:grpSpLocks/>
              </p:cNvGrpSpPr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</a:p>
          <a:p>
            <a:pPr>
              <a:buFont typeface="Wingdings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 architecture</a:t>
            </a:r>
            <a:endParaRPr lang="zh-CN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" y="915566"/>
            <a:ext cx="7088113" cy="411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5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2999" y="500063"/>
            <a:ext cx="7063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Nets and other multistage Hubel-</a:t>
            </a:r>
            <a:r>
              <a:rPr lang="en-US" altLang="zh-CN" dirty="0"/>
              <a:t>W</a:t>
            </a:r>
            <a:r>
              <a:rPr lang="en-US" altLang="zh-CN" dirty="0" smtClean="0"/>
              <a:t>iesel architecture</a:t>
            </a:r>
            <a:endParaRPr lang="zh-CN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69581"/>
            <a:ext cx="6329169" cy="405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9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networks architecture for hand-writing recognition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networks architecture for hand-writing recognition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MNIST handwritten digit dataset</a:t>
            </a:r>
            <a:endParaRPr lang="zh-CN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60" y="987574"/>
            <a:ext cx="7162948" cy="40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7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robustness to noise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1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16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16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3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6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0767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7" name="TextBox 23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Network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18438" name="TextBox 24"/>
          <p:cNvSpPr txBox="1">
            <a:spLocks noChangeArrowheads="1"/>
          </p:cNvSpPr>
          <p:nvPr/>
        </p:nvSpPr>
        <p:spPr bwMode="auto">
          <a:xfrm>
            <a:off x="357188" y="1143000"/>
            <a:ext cx="3643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3366FF"/>
                </a:solidFill>
              </a:rPr>
              <a:t>Cost function </a:t>
            </a:r>
            <a:r>
              <a:rPr lang="en-US" altLang="zh-CN" sz="1400" b="1" i="1">
                <a:solidFill>
                  <a:srgbClr val="00B050"/>
                </a:solidFill>
              </a:rPr>
              <a:t>of Single training example </a:t>
            </a:r>
            <a:endParaRPr lang="zh-CN" altLang="en-US" sz="1400" b="1" i="1">
              <a:solidFill>
                <a:srgbClr val="00B050"/>
              </a:solidFill>
            </a:endParaRPr>
          </a:p>
        </p:txBody>
      </p:sp>
      <p:pic>
        <p:nvPicPr>
          <p:cNvPr id="18439" name="Picture 24" descr="C:\Documents and Settings\Administrator\桌面\图像 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71625"/>
            <a:ext cx="27860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26" descr="C:\Documents and Settings\Administrator\桌面\图像 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357438"/>
            <a:ext cx="4214812" cy="23923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072063" y="1143000"/>
            <a:ext cx="3643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3366FF"/>
                </a:solidFill>
              </a:rPr>
              <a:t>Cost function </a:t>
            </a:r>
            <a:r>
              <a:rPr lang="en-US" altLang="zh-CN" sz="1400" b="1" i="1">
                <a:solidFill>
                  <a:srgbClr val="00B050"/>
                </a:solidFill>
              </a:rPr>
              <a:t>of all examples </a:t>
            </a:r>
            <a:endParaRPr lang="zh-CN" altLang="en-US" sz="1400" b="1" i="1">
              <a:solidFill>
                <a:srgbClr val="00B050"/>
              </a:solidFill>
            </a:endParaRPr>
          </a:p>
        </p:txBody>
      </p:sp>
      <p:pic>
        <p:nvPicPr>
          <p:cNvPr id="24603" name="Picture 27" descr="C:\Documents and Settings\Administrator\桌面\图像 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455738"/>
            <a:ext cx="428625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43500" y="3143250"/>
            <a:ext cx="1847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C00000"/>
                </a:solidFill>
              </a:rPr>
              <a:t>Gradient Descent </a:t>
            </a:r>
            <a:endParaRPr lang="zh-CN" altLang="en-US" sz="1400" b="1" i="1">
              <a:solidFill>
                <a:srgbClr val="C00000"/>
              </a:solidFill>
            </a:endParaRPr>
          </a:p>
        </p:txBody>
      </p:sp>
      <p:pic>
        <p:nvPicPr>
          <p:cNvPr id="24604" name="Picture 28" descr="C:\Documents and Settings\Administrator\桌面\图像 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571875"/>
            <a:ext cx="271462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6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3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Face detection and pose estimation: results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2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Face detection: results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9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Illustration: learning an “eye” detector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6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70" y="1028700"/>
            <a:ext cx="6827862" cy="389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07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Disadvantages</a:t>
            </a:r>
            <a:endParaRPr lang="zh-CN" alt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>
                <a:latin typeface="Century Gothic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latin typeface="Century Gothic" pitchFamily="34" charset="0"/>
              </a:rPr>
              <a:t>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Learned model can not adapt to other domain.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Need large amount training samples.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Without memory capability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Need explicit structure inference</a:t>
            </a:r>
            <a:endParaRPr lang="en-US" altLang="zh-CN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TextBox 18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Gradient </a:t>
            </a:r>
            <a:r>
              <a:rPr lang="en-US" altLang="zh-CN" dirty="0"/>
              <a:t>Descent</a:t>
            </a:r>
            <a:endParaRPr lang="zh-CN" altLang="en-US" dirty="0"/>
          </a:p>
        </p:txBody>
      </p:sp>
      <p:pic>
        <p:nvPicPr>
          <p:cNvPr id="25619" name="Picture 19" descr="C:\Documents and Settings\Administrator\桌面\图像 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786063"/>
            <a:ext cx="41703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 descr="C:\Documents and Settings\Administrator\桌面\图像 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14438"/>
            <a:ext cx="428625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椭圆 24"/>
          <p:cNvSpPr/>
          <p:nvPr/>
        </p:nvSpPr>
        <p:spPr>
          <a:xfrm>
            <a:off x="2000250" y="3286125"/>
            <a:ext cx="1571625" cy="714375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071688" y="2643188"/>
            <a:ext cx="1643062" cy="785812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5621" name="Picture 21" descr="C:\Documents and Settings\Administrator\桌面\图像 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214438"/>
            <a:ext cx="60007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2" name="Picture 22" descr="C:\Documents and Settings\Administrator\桌面\图像 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571625"/>
            <a:ext cx="51403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23" descr="C:\Documents and Settings\Administrator\桌面\图像 1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2357438"/>
            <a:ext cx="62357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24" descr="C:\Documents and Settings\Administrator\桌面\图像 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3130550"/>
            <a:ext cx="307181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5" name="Picture 25" descr="C:\Documents and Settings\Administrator\桌面\图像 2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14438"/>
            <a:ext cx="542925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17760" y="4506674"/>
            <a:ext cx="778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3366FF"/>
                </a:solidFill>
              </a:rPr>
              <a:t>UFDL: http://ufldl.stanford.edu/wiki/index.php/Backpropagation_Algorithm</a:t>
            </a:r>
            <a:endParaRPr lang="zh-CN" altLang="en-US" i="1">
              <a:solidFill>
                <a:srgbClr val="3366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Disadvantages</a:t>
            </a:r>
            <a:endParaRPr lang="zh-CN" altLang="en-US" dirty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</a:p>
          <a:p>
            <a:pPr>
              <a:buFont typeface="Wingdings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Mammalian visual pathway is hierarchical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472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Some challenges for machine learning in vision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131590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1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The traditional “shallow” architecture for recognition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93980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9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アース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55279</TotalTime>
  <Words>563</Words>
  <Application>Microsoft Office PowerPoint</Application>
  <PresentationFormat>全屏显示(16:9)</PresentationFormat>
  <Paragraphs>171</Paragraphs>
  <Slides>47</Slides>
  <Notes>47</Notes>
  <HiddenSlides>4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HG明朝E</vt:lpstr>
      <vt:lpstr>MS Gothic</vt:lpstr>
      <vt:lpstr>ＭＳ Ｐゴシック</vt:lpstr>
      <vt:lpstr>华文新魏</vt:lpstr>
      <vt:lpstr>宋体</vt:lpstr>
      <vt:lpstr>微软雅黑</vt:lpstr>
      <vt:lpstr>雅黑宋体</vt:lpstr>
      <vt:lpstr>Arial</vt:lpstr>
      <vt:lpstr>Bookman Old Style</vt:lpstr>
      <vt:lpstr>Calibri</vt:lpstr>
      <vt:lpstr>Century Gothic</vt:lpstr>
      <vt:lpstr>Gill Sans MT</vt:lpstr>
      <vt:lpstr>Tahoma</vt:lpstr>
      <vt:lpstr>Times New Roman</vt:lpstr>
      <vt:lpstr>Wingdings</vt:lpstr>
      <vt:lpstr>Wingdings 3</vt:lpstr>
      <vt:lpstr>アース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dev</cp:lastModifiedBy>
  <cp:revision>5445</cp:revision>
  <dcterms:created xsi:type="dcterms:W3CDTF">2011-06-21T05:29:51Z</dcterms:created>
  <dcterms:modified xsi:type="dcterms:W3CDTF">2019-10-17T09:00:28Z</dcterms:modified>
</cp:coreProperties>
</file>